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371" r:id="rId2"/>
    <p:sldId id="328" r:id="rId3"/>
    <p:sldId id="329" r:id="rId4"/>
    <p:sldId id="330" r:id="rId5"/>
    <p:sldId id="375" r:id="rId6"/>
    <p:sldId id="335" r:id="rId7"/>
    <p:sldId id="399" r:id="rId8"/>
    <p:sldId id="332" r:id="rId9"/>
    <p:sldId id="333" r:id="rId10"/>
    <p:sldId id="337" r:id="rId11"/>
    <p:sldId id="384" r:id="rId12"/>
    <p:sldId id="385" r:id="rId13"/>
    <p:sldId id="338" r:id="rId14"/>
    <p:sldId id="339" r:id="rId15"/>
    <p:sldId id="340" r:id="rId16"/>
    <p:sldId id="342" r:id="rId17"/>
    <p:sldId id="343" r:id="rId18"/>
    <p:sldId id="348" r:id="rId19"/>
    <p:sldId id="349" r:id="rId20"/>
    <p:sldId id="351" r:id="rId21"/>
    <p:sldId id="353" r:id="rId22"/>
    <p:sldId id="354" r:id="rId23"/>
    <p:sldId id="462" r:id="rId24"/>
    <p:sldId id="463" r:id="rId25"/>
    <p:sldId id="355" r:id="rId26"/>
    <p:sldId id="435" r:id="rId27"/>
    <p:sldId id="359" r:id="rId28"/>
    <p:sldId id="360" r:id="rId29"/>
    <p:sldId id="456" r:id="rId30"/>
    <p:sldId id="341" r:id="rId31"/>
    <p:sldId id="361" r:id="rId32"/>
    <p:sldId id="390" r:id="rId33"/>
    <p:sldId id="443" r:id="rId34"/>
    <p:sldId id="458" r:id="rId35"/>
    <p:sldId id="457" r:id="rId36"/>
    <p:sldId id="459" r:id="rId37"/>
    <p:sldId id="461" r:id="rId38"/>
    <p:sldId id="460" r:id="rId39"/>
    <p:sldId id="362" r:id="rId40"/>
    <p:sldId id="447" r:id="rId41"/>
    <p:sldId id="450" r:id="rId42"/>
    <p:sldId id="449" r:id="rId43"/>
    <p:sldId id="448" r:id="rId44"/>
    <p:sldId id="364" r:id="rId45"/>
    <p:sldId id="363" r:id="rId46"/>
    <p:sldId id="344" r:id="rId47"/>
    <p:sldId id="365" r:id="rId48"/>
    <p:sldId id="455" r:id="rId49"/>
    <p:sldId id="366" r:id="rId50"/>
    <p:sldId id="307" r:id="rId5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35"/>
    <p:restoredTop sz="93059"/>
  </p:normalViewPr>
  <p:slideViewPr>
    <p:cSldViewPr snapToGrid="0" snapToObjects="1">
      <p:cViewPr>
        <p:scale>
          <a:sx n="114" d="100"/>
          <a:sy n="114" d="100"/>
        </p:scale>
        <p:origin x="616" y="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presProps" Target="presProps.xml"/><Relationship Id="rId53" Type="http://schemas.openxmlformats.org/officeDocument/2006/relationships/viewProps" Target="viewProps.xml"/><Relationship Id="rId54" Type="http://schemas.openxmlformats.org/officeDocument/2006/relationships/theme" Target="theme/theme1.xml"/><Relationship Id="rId55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AD1D6-AE87-C841-B3FD-7C9F7FCAE5AE}" type="datetimeFigureOut">
              <a:rPr lang="en-US" smtClean="0"/>
              <a:t>12/10/19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B8163-9829-1E4A-95C0-3F7A37C6E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8511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AD1D6-AE87-C841-B3FD-7C9F7FCAE5AE}" type="datetimeFigureOut">
              <a:rPr lang="en-US" smtClean="0"/>
              <a:t>12/10/19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B8163-9829-1E4A-95C0-3F7A37C6E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149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AD1D6-AE87-C841-B3FD-7C9F7FCAE5AE}" type="datetimeFigureOut">
              <a:rPr lang="en-US" smtClean="0"/>
              <a:t>12/10/19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B8163-9829-1E4A-95C0-3F7A37C6E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109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AD1D6-AE87-C841-B3FD-7C9F7FCAE5AE}" type="datetimeFigureOut">
              <a:rPr lang="en-US" smtClean="0"/>
              <a:t>12/10/19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B8163-9829-1E4A-95C0-3F7A37C6E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8802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AD1D6-AE87-C841-B3FD-7C9F7FCAE5AE}" type="datetimeFigureOut">
              <a:rPr lang="en-US" smtClean="0"/>
              <a:t>12/10/19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B8163-9829-1E4A-95C0-3F7A37C6E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9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AD1D6-AE87-C841-B3FD-7C9F7FCAE5AE}" type="datetimeFigureOut">
              <a:rPr lang="en-US" smtClean="0"/>
              <a:t>12/10/19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B8163-9829-1E4A-95C0-3F7A37C6E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9311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AD1D6-AE87-C841-B3FD-7C9F7FCAE5AE}" type="datetimeFigureOut">
              <a:rPr lang="en-US" smtClean="0"/>
              <a:t>12/10/19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B8163-9829-1E4A-95C0-3F7A37C6E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2106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AD1D6-AE87-C841-B3FD-7C9F7FCAE5AE}" type="datetimeFigureOut">
              <a:rPr lang="en-US" smtClean="0"/>
              <a:t>12/10/19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B8163-9829-1E4A-95C0-3F7A37C6E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5200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AD1D6-AE87-C841-B3FD-7C9F7FCAE5AE}" type="datetimeFigureOut">
              <a:rPr lang="en-US" smtClean="0"/>
              <a:t>12/10/19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B8163-9829-1E4A-95C0-3F7A37C6E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1436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AD1D6-AE87-C841-B3FD-7C9F7FCAE5AE}" type="datetimeFigureOut">
              <a:rPr lang="en-US" smtClean="0"/>
              <a:t>12/10/19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B8163-9829-1E4A-95C0-3F7A37C6E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2162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AD1D6-AE87-C841-B3FD-7C9F7FCAE5AE}" type="datetimeFigureOut">
              <a:rPr lang="en-US" smtClean="0"/>
              <a:t>12/10/19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B8163-9829-1E4A-95C0-3F7A37C6E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377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3AD1D6-AE87-C841-B3FD-7C9F7FCAE5AE}" type="datetimeFigureOut">
              <a:rPr lang="en-US" smtClean="0"/>
              <a:t>12/10/19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9B8163-9829-1E4A-95C0-3F7A37C6E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025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hilpisch/py4fi/blob/master/jupyter36/source/tr_eikon_eod_data.csv" TargetMode="External"/><Relationship Id="rId4" Type="http://schemas.openxmlformats.org/officeDocument/2006/relationships/hyperlink" Target="https://youtu.be/BiX0AJUfhW0" TargetMode="External"/><Relationship Id="rId5" Type="http://schemas.openxmlformats.org/officeDocument/2006/relationships/hyperlink" Target="https://github.com/SungchulLee/financial_math/tree/master/portfolio_optimization_python_for_finance_Hilpisch" TargetMode="External"/><Relationship Id="rId6" Type="http://schemas.openxmlformats.org/officeDocument/2006/relationships/hyperlink" Target="https://github.com/SungchulLee/financial_math/tree/master/close_return_and_return_vol" TargetMode="External"/><Relationship Id="rId7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yhilpisch/py4fi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3" Type="http://schemas.openxmlformats.org/officeDocument/2006/relationships/image" Target="../media/image2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Relationship Id="rId3" Type="http://schemas.openxmlformats.org/officeDocument/2006/relationships/image" Target="../media/image2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Relationship Id="rId3" Type="http://schemas.openxmlformats.org/officeDocument/2006/relationships/image" Target="../media/image29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Relationship Id="rId3" Type="http://schemas.openxmlformats.org/officeDocument/2006/relationships/image" Target="../media/image29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Relationship Id="rId3" Type="http://schemas.openxmlformats.org/officeDocument/2006/relationships/image" Target="../media/image29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Relationship Id="rId3" Type="http://schemas.openxmlformats.org/officeDocument/2006/relationships/image" Target="../media/image29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661532" y="602167"/>
            <a:ext cx="9366988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 smtClean="0">
                <a:latin typeface="Arial Black" charset="0"/>
                <a:ea typeface="Arial Black" charset="0"/>
                <a:cs typeface="Arial Black" charset="0"/>
              </a:rPr>
              <a:t>Portfolio Optimization</a:t>
            </a:r>
          </a:p>
          <a:p>
            <a:pPr algn="ctr"/>
            <a:r>
              <a:rPr lang="en-US" altLang="ko-KR" sz="6000" dirty="0" smtClean="0">
                <a:latin typeface="Arial Black" charset="0"/>
                <a:ea typeface="Arial Black" charset="0"/>
                <a:cs typeface="Arial Black" charset="0"/>
              </a:rPr>
              <a:t>-</a:t>
            </a:r>
          </a:p>
          <a:p>
            <a:pPr algn="ctr"/>
            <a:r>
              <a:rPr lang="en-US" sz="6000" dirty="0" smtClean="0">
                <a:latin typeface="Arial Black" charset="0"/>
                <a:ea typeface="Arial Black" charset="0"/>
                <a:cs typeface="Arial Black" charset="0"/>
              </a:rPr>
              <a:t>Market Portfolio</a:t>
            </a:r>
            <a:endParaRPr lang="en-US" sz="6000" dirty="0">
              <a:latin typeface="Arial Black" charset="0"/>
              <a:ea typeface="Arial Black" charset="0"/>
              <a:cs typeface="Arial Black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185" y="5874294"/>
            <a:ext cx="3626069" cy="7941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4971" y="3772449"/>
            <a:ext cx="5057029" cy="2895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164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190" y="1706137"/>
            <a:ext cx="9525441" cy="3192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693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464424" y="2174489"/>
            <a:ext cx="7126054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>Computation </a:t>
            </a:r>
          </a:p>
          <a:p>
            <a:pPr algn="ctr"/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>of</a:t>
            </a:r>
          </a:p>
          <a:p>
            <a:pPr algn="ctr"/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>Portfolio’s Mu and Sigma</a:t>
            </a:r>
            <a:endParaRPr lang="en-US" sz="4000" dirty="0">
              <a:latin typeface="Arial Black" charset="0"/>
              <a:ea typeface="Arial Black" charset="0"/>
              <a:cs typeface="Arial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7271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860" y="677671"/>
            <a:ext cx="8982675" cy="5614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194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899317" y="2408664"/>
            <a:ext cx="580909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 dirty="0" smtClean="0">
                <a:latin typeface="Arial Black" charset="0"/>
                <a:ea typeface="Arial Black" charset="0"/>
                <a:cs typeface="Arial Black" charset="0"/>
              </a:rPr>
              <a:t>Random Portfolios </a:t>
            </a:r>
          </a:p>
          <a:p>
            <a:pPr algn="ctr"/>
            <a:r>
              <a:rPr lang="en-US" sz="4000" b="1" dirty="0" smtClean="0">
                <a:latin typeface="Arial Black" charset="0"/>
                <a:ea typeface="Arial Black" charset="0"/>
                <a:cs typeface="Arial Black" charset="0"/>
              </a:rPr>
              <a:t>(No Short Positions)</a:t>
            </a:r>
            <a:endParaRPr lang="en-US" sz="4000" b="1" dirty="0">
              <a:latin typeface="Arial Black" charset="0"/>
              <a:ea typeface="Arial Black" charset="0"/>
              <a:cs typeface="Arial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042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6646"/>
            <a:ext cx="12076770" cy="6634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944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8854" y="326003"/>
            <a:ext cx="10212657" cy="6316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808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46344" y="2408664"/>
            <a:ext cx="551503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 dirty="0" smtClean="0">
                <a:latin typeface="Arial Black" charset="0"/>
                <a:ea typeface="Arial Black" charset="0"/>
                <a:cs typeface="Arial Black" charset="0"/>
              </a:rPr>
              <a:t>Random Portfolios </a:t>
            </a:r>
          </a:p>
          <a:p>
            <a:pPr algn="ctr"/>
            <a:r>
              <a:rPr lang="en-US" sz="4000" b="1" dirty="0" smtClean="0">
                <a:latin typeface="Arial Black" charset="0"/>
                <a:ea typeface="Arial Black" charset="0"/>
                <a:cs typeface="Arial Black" charset="0"/>
              </a:rPr>
              <a:t>(Short Positions)</a:t>
            </a:r>
            <a:endParaRPr lang="en-US" sz="4000" b="1" dirty="0">
              <a:latin typeface="Arial Black" charset="0"/>
              <a:ea typeface="Arial Black" charset="0"/>
              <a:cs typeface="Arial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3922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5109"/>
            <a:ext cx="12045372" cy="6663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101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8854" y="489741"/>
            <a:ext cx="10212657" cy="5989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921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624146" y="2888167"/>
            <a:ext cx="43191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smtClean="0">
                <a:latin typeface="Arial Black" charset="0"/>
                <a:ea typeface="Arial Black" charset="0"/>
                <a:cs typeface="Arial Black" charset="0"/>
              </a:rPr>
              <a:t>Equal Portfolio</a:t>
            </a:r>
            <a:endParaRPr lang="en-US" sz="4000" dirty="0">
              <a:latin typeface="Arial Black" charset="0"/>
              <a:ea typeface="Arial Black" charset="0"/>
              <a:cs typeface="Arial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0156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>Reference</a:t>
            </a:r>
            <a:endParaRPr lang="en-US" sz="4000" dirty="0">
              <a:latin typeface="Arial Black" charset="0"/>
              <a:ea typeface="Arial Black" charset="0"/>
              <a:cs typeface="Arial Black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z="2000" dirty="0" smtClean="0">
              <a:latin typeface="Arial Black" charset="0"/>
              <a:ea typeface="Arial Black" charset="0"/>
              <a:cs typeface="Arial Black" charset="0"/>
              <a:hlinkClick r:id="rId2"/>
            </a:endParaRPr>
          </a:p>
          <a:p>
            <a:r>
              <a:rPr lang="en-US" sz="2000" dirty="0" smtClean="0">
                <a:latin typeface="Arial Black" charset="0"/>
                <a:ea typeface="Arial Black" charset="0"/>
                <a:cs typeface="Arial Black" charset="0"/>
              </a:rPr>
              <a:t>Chapter 11 of </a:t>
            </a:r>
            <a:r>
              <a:rPr lang="en-US" sz="2000" dirty="0">
                <a:latin typeface="Arial Black" charset="0"/>
                <a:ea typeface="Arial Black" charset="0"/>
                <a:cs typeface="Arial Black" charset="0"/>
                <a:hlinkClick r:id="rId2"/>
              </a:rPr>
              <a:t>Python for Finance (O'Reilly</a:t>
            </a:r>
            <a:r>
              <a:rPr lang="en-US" sz="2000" dirty="0" smtClean="0">
                <a:latin typeface="Arial Black" charset="0"/>
                <a:ea typeface="Arial Black" charset="0"/>
                <a:cs typeface="Arial Black" charset="0"/>
                <a:hlinkClick r:id="rId2"/>
              </a:rPr>
              <a:t>)</a:t>
            </a:r>
            <a:endParaRPr lang="en-US" sz="2000" dirty="0" smtClean="0">
              <a:latin typeface="Arial Black" charset="0"/>
              <a:ea typeface="Arial Black" charset="0"/>
              <a:cs typeface="Arial Black" charset="0"/>
            </a:endParaRPr>
          </a:p>
          <a:p>
            <a:endParaRPr lang="en-US" sz="2000" dirty="0" smtClean="0">
              <a:latin typeface="Arial Black" charset="0"/>
              <a:ea typeface="Arial Black" charset="0"/>
              <a:cs typeface="Arial Black" charset="0"/>
            </a:endParaRPr>
          </a:p>
          <a:p>
            <a:r>
              <a:rPr lang="en-US" sz="2000" dirty="0" smtClean="0">
                <a:latin typeface="Arial Black" charset="0"/>
                <a:ea typeface="Arial Black" charset="0"/>
                <a:cs typeface="Arial Black" charset="0"/>
                <a:hlinkClick r:id="rId3"/>
              </a:rPr>
              <a:t>Data</a:t>
            </a:r>
            <a:endParaRPr lang="en-US" sz="2000" dirty="0" smtClean="0">
              <a:latin typeface="Arial Black" charset="0"/>
              <a:ea typeface="Arial Black" charset="0"/>
              <a:cs typeface="Arial Black" charset="0"/>
            </a:endParaRPr>
          </a:p>
          <a:p>
            <a:endParaRPr lang="en-US" sz="2000" dirty="0" smtClean="0">
              <a:latin typeface="Arial Black" charset="0"/>
              <a:ea typeface="Arial Black" charset="0"/>
              <a:cs typeface="Arial Black" charset="0"/>
            </a:endParaRPr>
          </a:p>
          <a:p>
            <a:r>
              <a:rPr lang="en-US" sz="2000" dirty="0" smtClean="0">
                <a:latin typeface="Arial Black" charset="0"/>
                <a:ea typeface="Arial Black" charset="0"/>
                <a:cs typeface="Arial Black" charset="0"/>
                <a:hlinkClick r:id="rId4"/>
              </a:rPr>
              <a:t>Youtube</a:t>
            </a:r>
            <a:endParaRPr lang="en-US" sz="2000" dirty="0" smtClean="0">
              <a:latin typeface="Arial Black" charset="0"/>
              <a:ea typeface="Arial Black" charset="0"/>
              <a:cs typeface="Arial Black" charset="0"/>
            </a:endParaRPr>
          </a:p>
          <a:p>
            <a:endParaRPr lang="en-US" dirty="0" smtClean="0">
              <a:latin typeface="Arial Black" charset="0"/>
              <a:ea typeface="Arial Black" charset="0"/>
              <a:cs typeface="Arial Black" charset="0"/>
            </a:endParaRPr>
          </a:p>
          <a:p>
            <a:r>
              <a:rPr lang="en-US" sz="2000" dirty="0" smtClean="0">
                <a:latin typeface="Arial Black" charset="0"/>
                <a:ea typeface="Arial Black" charset="0"/>
                <a:cs typeface="Arial Black" charset="0"/>
                <a:hlinkClick r:id="rId5"/>
              </a:rPr>
              <a:t>Code</a:t>
            </a:r>
            <a:endParaRPr lang="en-US" sz="2000" dirty="0" smtClean="0">
              <a:latin typeface="Arial Black" charset="0"/>
              <a:ea typeface="Arial Black" charset="0"/>
              <a:cs typeface="Arial Black" charset="0"/>
              <a:hlinkClick r:id="rId6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5706" y="269676"/>
            <a:ext cx="5038117" cy="645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487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709" y="84872"/>
            <a:ext cx="8255369" cy="280329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2127" y="164959"/>
            <a:ext cx="2832056" cy="279395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721" y="3131878"/>
            <a:ext cx="11619121" cy="335974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871" y="237272"/>
            <a:ext cx="8169844" cy="2803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546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44531"/>
            <a:ext cx="12045372" cy="3184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273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8854" y="566459"/>
            <a:ext cx="10212657" cy="5835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842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1092820" y="1487111"/>
            <a:ext cx="9279105" cy="2910718"/>
          </a:xfrm>
        </p:spPr>
        <p:txBody>
          <a:bodyPr>
            <a:normAutofit fontScale="90000"/>
          </a:bodyPr>
          <a:lstStyle/>
          <a:p>
            <a:r>
              <a:rPr lang="en-US" smtClean="0">
                <a:latin typeface="Arial Black" charset="0"/>
                <a:ea typeface="Arial Black" charset="0"/>
                <a:cs typeface="Arial Black" charset="0"/>
              </a:rPr>
              <a:t>Simple </a:t>
            </a:r>
            <a:br>
              <a:rPr lang="en-US" smtClean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mtClean="0">
                <a:latin typeface="Arial Black" charset="0"/>
                <a:ea typeface="Arial Black" charset="0"/>
                <a:cs typeface="Arial Black" charset="0"/>
              </a:rPr>
              <a:t>Computation Formula </a:t>
            </a:r>
            <a:br>
              <a:rPr lang="en-US" smtClean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mtClean="0">
                <a:latin typeface="Arial Black" charset="0"/>
                <a:ea typeface="Arial Black" charset="0"/>
                <a:cs typeface="Arial Black" charset="0"/>
              </a:rPr>
              <a:t>of</a:t>
            </a:r>
            <a:br>
              <a:rPr lang="en-US" smtClean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mtClean="0">
                <a:latin typeface="Arial Black" charset="0"/>
                <a:ea typeface="Arial Black" charset="0"/>
                <a:cs typeface="Arial Black" charset="0"/>
              </a:rPr>
              <a:t>Gradient </a:t>
            </a:r>
            <a:r>
              <a:rPr lang="en-US" dirty="0" smtClean="0">
                <a:latin typeface="Arial Black" charset="0"/>
                <a:ea typeface="Arial Black" charset="0"/>
                <a:cs typeface="Arial Black" charset="0"/>
              </a:rPr>
              <a:t>and Hessian</a:t>
            </a:r>
            <a:endParaRPr lang="en-US" dirty="0">
              <a:latin typeface="Arial Black" charset="0"/>
              <a:ea typeface="Arial Black" charset="0"/>
              <a:cs typeface="Arial Black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524000" y="1122363"/>
            <a:ext cx="9144000" cy="327546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5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6433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6922" y="592989"/>
            <a:ext cx="7631798" cy="123282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6922" y="2130133"/>
            <a:ext cx="8029194" cy="123282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6922" y="3667277"/>
            <a:ext cx="7631798" cy="1128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38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71240" y="2196791"/>
            <a:ext cx="991136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>Global Minimum Variance Portfolio</a:t>
            </a:r>
          </a:p>
          <a:p>
            <a:pPr algn="ctr"/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>(GMVP)</a:t>
            </a:r>
          </a:p>
        </p:txBody>
      </p:sp>
    </p:spTree>
    <p:extLst>
      <p:ext uri="{BB962C8B-B14F-4D97-AF65-F5344CB8AC3E}">
        <p14:creationId xmlns:p14="http://schemas.microsoft.com/office/powerpoint/2010/main" val="1154324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210" y="158492"/>
            <a:ext cx="8805127" cy="324103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1363" y="164959"/>
            <a:ext cx="2870200" cy="304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0" y="3405995"/>
            <a:ext cx="11864563" cy="3334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02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38" y="1721868"/>
            <a:ext cx="11983410" cy="3184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748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854" y="566459"/>
            <a:ext cx="10044656" cy="5835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51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6114" y="2598234"/>
            <a:ext cx="42127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>Copy GMVP</a:t>
            </a:r>
            <a:endParaRPr lang="en-US" sz="4000" dirty="0">
              <a:latin typeface="Arial Black" charset="0"/>
              <a:ea typeface="Arial Black" charset="0"/>
              <a:cs typeface="Arial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5148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170556" y="2609386"/>
            <a:ext cx="38772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smtClean="0">
                <a:latin typeface="Arial Black" charset="0"/>
                <a:ea typeface="Arial Black" charset="0"/>
                <a:cs typeface="Arial Black" charset="0"/>
              </a:rPr>
              <a:t>Data Loading</a:t>
            </a:r>
            <a:endParaRPr lang="en-US" sz="4000" dirty="0">
              <a:latin typeface="Arial Black" charset="0"/>
              <a:ea typeface="Arial Black" charset="0"/>
              <a:cs typeface="Arial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3062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8026" y="1862253"/>
            <a:ext cx="9108141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35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624146" y="2888167"/>
            <a:ext cx="47162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>Market Portfolio</a:t>
            </a:r>
            <a:endParaRPr lang="en-US" sz="4000" dirty="0">
              <a:latin typeface="Arial Black" charset="0"/>
              <a:ea typeface="Arial Black" charset="0"/>
              <a:cs typeface="Arial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5953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343" y="542333"/>
            <a:ext cx="5948867" cy="5685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184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9523" y="565966"/>
            <a:ext cx="8473598" cy="177628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1325" y="4300354"/>
            <a:ext cx="2495866" cy="2385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134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9523" y="565966"/>
            <a:ext cx="8473598" cy="177628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9523" y="2677388"/>
            <a:ext cx="8516963" cy="159952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1325" y="4300354"/>
            <a:ext cx="2495866" cy="2385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300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9523" y="565966"/>
            <a:ext cx="8473598" cy="177628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9523" y="2677388"/>
            <a:ext cx="8516963" cy="159952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9523" y="4635490"/>
            <a:ext cx="8785303" cy="171527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1325" y="4300354"/>
            <a:ext cx="2495866" cy="2385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139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579" y="589201"/>
            <a:ext cx="8360319" cy="163230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1325" y="4300354"/>
            <a:ext cx="2495866" cy="2385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57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579" y="589201"/>
            <a:ext cx="8360319" cy="163230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579" y="2414301"/>
            <a:ext cx="8081538" cy="89908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1325" y="4300354"/>
            <a:ext cx="2495866" cy="2385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365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579" y="589201"/>
            <a:ext cx="8360319" cy="163230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579" y="2414301"/>
            <a:ext cx="8081538" cy="89908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579" y="3506182"/>
            <a:ext cx="10160009" cy="308409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1325" y="4300354"/>
            <a:ext cx="2495866" cy="2385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518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4959"/>
            <a:ext cx="9121363" cy="3482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760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7100" y="0"/>
            <a:ext cx="77841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700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4959"/>
            <a:ext cx="9121363" cy="348201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97" y="2553628"/>
            <a:ext cx="4042901" cy="3864209"/>
          </a:xfrm>
          <a:prstGeom prst="rect">
            <a:avLst/>
          </a:prstGeom>
        </p:spPr>
      </p:pic>
      <p:sp>
        <p:nvSpPr>
          <p:cNvPr id="4" name="Down Arrow 3"/>
          <p:cNvSpPr/>
          <p:nvPr/>
        </p:nvSpPr>
        <p:spPr>
          <a:xfrm rot="10800000">
            <a:off x="1495625" y="992459"/>
            <a:ext cx="484632" cy="238479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809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4959"/>
            <a:ext cx="9121363" cy="348201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97" y="2553628"/>
            <a:ext cx="4042901" cy="3864209"/>
          </a:xfrm>
          <a:prstGeom prst="rect">
            <a:avLst/>
          </a:prstGeom>
        </p:spPr>
      </p:pic>
      <p:sp>
        <p:nvSpPr>
          <p:cNvPr id="4" name="Down Arrow 3"/>
          <p:cNvSpPr/>
          <p:nvPr/>
        </p:nvSpPr>
        <p:spPr>
          <a:xfrm rot="10800000">
            <a:off x="1495625" y="992459"/>
            <a:ext cx="484632" cy="238479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Down Arrow 5"/>
          <p:cNvSpPr/>
          <p:nvPr/>
        </p:nvSpPr>
        <p:spPr>
          <a:xfrm rot="12709306">
            <a:off x="3917982" y="755526"/>
            <a:ext cx="484632" cy="230087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5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4959"/>
            <a:ext cx="9121363" cy="348201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97" y="2553628"/>
            <a:ext cx="4042901" cy="3864209"/>
          </a:xfrm>
          <a:prstGeom prst="rect">
            <a:avLst/>
          </a:prstGeom>
        </p:spPr>
      </p:pic>
      <p:sp>
        <p:nvSpPr>
          <p:cNvPr id="4" name="Down Arrow 3"/>
          <p:cNvSpPr/>
          <p:nvPr/>
        </p:nvSpPr>
        <p:spPr>
          <a:xfrm rot="10800000">
            <a:off x="1495625" y="992459"/>
            <a:ext cx="484632" cy="238479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Down Arrow 5"/>
          <p:cNvSpPr/>
          <p:nvPr/>
        </p:nvSpPr>
        <p:spPr>
          <a:xfrm rot="12709306">
            <a:off x="3917982" y="755526"/>
            <a:ext cx="484632" cy="230087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own Arrow 6"/>
          <p:cNvSpPr/>
          <p:nvPr/>
        </p:nvSpPr>
        <p:spPr>
          <a:xfrm rot="14190987">
            <a:off x="5631278" y="-16734"/>
            <a:ext cx="484632" cy="454832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472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4959"/>
            <a:ext cx="9121363" cy="348201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97" y="2553628"/>
            <a:ext cx="4042901" cy="3864209"/>
          </a:xfrm>
          <a:prstGeom prst="rect">
            <a:avLst/>
          </a:prstGeom>
        </p:spPr>
      </p:pic>
      <p:sp>
        <p:nvSpPr>
          <p:cNvPr id="4" name="Down Arrow 3"/>
          <p:cNvSpPr/>
          <p:nvPr/>
        </p:nvSpPr>
        <p:spPr>
          <a:xfrm rot="10800000">
            <a:off x="1495625" y="992459"/>
            <a:ext cx="484632" cy="238479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9378695" y="885197"/>
            <a:ext cx="16055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Arial Black" charset="0"/>
                <a:ea typeface="Arial Black" charset="0"/>
                <a:cs typeface="Arial Black" charset="0"/>
              </a:rPr>
              <a:t>Normalize</a:t>
            </a:r>
            <a:endParaRPr lang="en-US" sz="2000" dirty="0">
              <a:latin typeface="Arial Black" charset="0"/>
              <a:ea typeface="Arial Black" charset="0"/>
              <a:cs typeface="Arial Black" charset="0"/>
            </a:endParaRPr>
          </a:p>
        </p:txBody>
      </p:sp>
      <p:sp>
        <p:nvSpPr>
          <p:cNvPr id="6" name="Down Arrow 5"/>
          <p:cNvSpPr/>
          <p:nvPr/>
        </p:nvSpPr>
        <p:spPr>
          <a:xfrm rot="12709306">
            <a:off x="3917982" y="755526"/>
            <a:ext cx="484632" cy="230087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own Arrow 6"/>
          <p:cNvSpPr/>
          <p:nvPr/>
        </p:nvSpPr>
        <p:spPr>
          <a:xfrm rot="14190987">
            <a:off x="5631278" y="-16734"/>
            <a:ext cx="484632" cy="454832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Down Arrow 7"/>
          <p:cNvSpPr/>
          <p:nvPr/>
        </p:nvSpPr>
        <p:spPr>
          <a:xfrm rot="5400000">
            <a:off x="8381445" y="452304"/>
            <a:ext cx="484632" cy="118137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58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4959"/>
            <a:ext cx="9121363" cy="348201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4863" y="159877"/>
            <a:ext cx="28067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2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4959"/>
            <a:ext cx="9121363" cy="348201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4863" y="159877"/>
            <a:ext cx="2806700" cy="3251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280" y="2699467"/>
            <a:ext cx="7317083" cy="3898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712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41501"/>
            <a:ext cx="12087922" cy="3133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654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854" y="608253"/>
            <a:ext cx="10044656" cy="5752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718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581937" y="2531326"/>
            <a:ext cx="493759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smtClean="0">
                <a:latin typeface="Arial Black" charset="0"/>
                <a:ea typeface="Arial Black" charset="0"/>
                <a:cs typeface="Arial Black" charset="0"/>
              </a:rPr>
              <a:t>Copy </a:t>
            </a:r>
          </a:p>
          <a:p>
            <a:pPr algn="ctr"/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>Market Portfolio</a:t>
            </a:r>
            <a:endParaRPr lang="en-US" sz="4000" dirty="0">
              <a:latin typeface="Arial Black" charset="0"/>
              <a:ea typeface="Arial Black" charset="0"/>
              <a:cs typeface="Arial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5891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8026" y="2011102"/>
            <a:ext cx="9108141" cy="2750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57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969834" y="2174489"/>
            <a:ext cx="4115229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>Computation </a:t>
            </a:r>
          </a:p>
          <a:p>
            <a:pPr algn="ctr"/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>of</a:t>
            </a:r>
          </a:p>
          <a:p>
            <a:pPr algn="ctr"/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>Mu and Sigma</a:t>
            </a:r>
            <a:endParaRPr lang="en-US" sz="4000" dirty="0">
              <a:latin typeface="Arial Black" charset="0"/>
              <a:ea typeface="Arial Black" charset="0"/>
              <a:cs typeface="Arial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2777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883799" y="1640911"/>
            <a:ext cx="8754321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 smtClean="0">
                <a:latin typeface="Arial Black" charset="0"/>
                <a:ea typeface="Arial Black" charset="0"/>
                <a:cs typeface="Arial Black" charset="0"/>
              </a:rPr>
              <a:t>Now</a:t>
            </a:r>
          </a:p>
          <a:p>
            <a:pPr algn="ctr"/>
            <a:endParaRPr lang="en-US" sz="6000" dirty="0">
              <a:latin typeface="Arial Black" charset="0"/>
              <a:ea typeface="Arial Black" charset="0"/>
              <a:cs typeface="Arial Black" charset="0"/>
            </a:endParaRPr>
          </a:p>
          <a:p>
            <a:pPr algn="ctr"/>
            <a:r>
              <a:rPr lang="en-US" sz="6000" dirty="0" smtClean="0">
                <a:latin typeface="Arial Black" charset="0"/>
                <a:ea typeface="Arial Black" charset="0"/>
                <a:cs typeface="Arial Black" charset="0"/>
              </a:rPr>
              <a:t>Let’s Play with Code</a:t>
            </a:r>
            <a:endParaRPr lang="en-US" sz="6000" dirty="0">
              <a:latin typeface="Arial Black" charset="0"/>
              <a:ea typeface="Arial Black" charset="0"/>
              <a:cs typeface="Arial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8206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709" y="84872"/>
            <a:ext cx="8255369" cy="280329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1337" y="356219"/>
            <a:ext cx="2847505" cy="260269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721" y="2999678"/>
            <a:ext cx="11619121" cy="362414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109" y="237272"/>
            <a:ext cx="8255369" cy="2803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06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427014" y="2397513"/>
            <a:ext cx="47548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>Risk-Return Plot</a:t>
            </a:r>
            <a:endParaRPr lang="en-US" sz="4000" dirty="0">
              <a:latin typeface="Arial Black" charset="0"/>
              <a:ea typeface="Arial Black" charset="0"/>
              <a:cs typeface="Arial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641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" y="0"/>
            <a:ext cx="110388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547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943922" y="2230245"/>
            <a:ext cx="6550768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>Copy </a:t>
            </a:r>
          </a:p>
          <a:p>
            <a:pPr algn="ctr"/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>Original </a:t>
            </a:r>
          </a:p>
          <a:p>
            <a:pPr algn="ctr"/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>Tickers, Mu and Sigma</a:t>
            </a:r>
            <a:endParaRPr lang="en-US" sz="4000" dirty="0">
              <a:latin typeface="Arial Black" charset="0"/>
              <a:ea typeface="Arial Black" charset="0"/>
              <a:cs typeface="Arial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515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1525</TotalTime>
  <Words>76</Words>
  <Application>Microsoft Macintosh PowerPoint</Application>
  <PresentationFormat>Widescreen</PresentationFormat>
  <Paragraphs>40</Paragraphs>
  <Slides>50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5" baseType="lpstr">
      <vt:lpstr>Arial Black</vt:lpstr>
      <vt:lpstr>Calibri</vt:lpstr>
      <vt:lpstr>Calibri Light</vt:lpstr>
      <vt:lpstr>Arial</vt:lpstr>
      <vt:lpstr>Office Theme</vt:lpstr>
      <vt:lpstr>PowerPoint Presentation</vt:lpstr>
      <vt:lpstr>Reference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Simple  Computation Formula  of Gradient and Hessian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to construct Node with Fixed Values </dc:title>
  <dc:creator>이승철</dc:creator>
  <cp:lastModifiedBy>Microsoft Office User</cp:lastModifiedBy>
  <cp:revision>112</cp:revision>
  <dcterms:created xsi:type="dcterms:W3CDTF">2019-10-26T12:53:45Z</dcterms:created>
  <dcterms:modified xsi:type="dcterms:W3CDTF">2019-12-10T00:56:25Z</dcterms:modified>
</cp:coreProperties>
</file>